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3F00"/>
    <a:srgbClr val="00E6BD"/>
    <a:srgbClr val="FF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1"/>
    <p:restoredTop sz="94743"/>
  </p:normalViewPr>
  <p:slideViewPr>
    <p:cSldViewPr snapToGrid="0">
      <p:cViewPr varScale="1">
        <p:scale>
          <a:sx n="65" d="100"/>
          <a:sy n="65" d="100"/>
        </p:scale>
        <p:origin x="-116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114FFF-4824-85BE-24C6-AE74217ED9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67528CE-A0F0-2163-46DA-C563604F1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51D7C5A-A636-AD52-7689-43AF6F908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065B07-FBAD-F0AA-F20F-3677C5E35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843317-A9BA-6DA4-CD91-4C88D00DA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42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401822-8C12-EEE0-FFF0-E0A5DA1BD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90BE354-232C-7C6D-B37A-1A9635C08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7E806A-1C8C-8540-5330-5F71C2105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9A6724-9780-1201-E6CB-82746B42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3435549-3197-48BA-023C-5E498C2A5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22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D839F8-BE01-BFDA-9765-306D4CC96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5796FF6-08A5-13AB-F47E-0E1389301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0B2D4C-1845-961D-D60C-7D2CC698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ABA5AC-16E1-96CE-4DF9-2863F62C2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D4EB3A-8C13-AB99-E468-53C50169E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7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88B895-63B8-9CDD-F0FE-D28FF59B7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C72C60-0B48-8FF5-3701-6E7ABCE7C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E3703F-8346-FF6E-E2AB-976678DA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0460647-7C1B-A72B-64CA-C239D6B33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1D6DB9-4CCF-07F0-1D9E-F64412822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1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7F0F19-703C-34E6-E64A-ADCAF1C2E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7996D6E-CAF7-2048-ED91-0A601804F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0323ED-5E2F-F3C2-F863-7B8C6E53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0D577C-5D31-B3E3-A5B2-C794E1DAA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2786CA-255A-1CE3-9D1E-AC76E031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3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557D60-16B8-0857-01A1-21D081372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6362E4-0C77-B5DC-F46E-10845D070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729F152-6524-CC27-AF7B-4B4BB2F75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D23BDB0-6715-4531-38B1-AC8CE0A24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DB0EF0C-0B7E-8FD1-09EF-5C233E36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ECD764-2BCD-C2E6-E8F2-320579AA7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5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60C9A2-DDCC-AA56-2850-97D66624B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15BE245-2F4C-C26A-FABE-D5680CEBC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5F7ED4-2AE0-74C2-5585-C17E0A70A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274EB0F-D0EB-7E45-D16B-E14290354A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E4CDB4C-37F2-DF53-60E3-121109D26D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7F3D56C-8734-C697-A507-9A36F4839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4E9164A-5FE7-C243-856B-D73DD10D4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5F06367-7F0B-9601-38AC-35AD8EA7B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5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1F3635-C86B-5D56-A379-F8BEF905D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71F0069-8818-0CD6-06F3-D18C983D9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11DA79E-508E-5DFB-19A6-A613DBBC3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F02D3D0-643F-EE30-DDF1-C4E8742AB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C0C9F69-5163-FC04-1EA3-437899E06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990E16C-284A-8A78-B015-118C3A6F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2553E4-C0A2-E03C-47BD-BF4DF7A87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2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028AA8-5970-7296-3915-9939F8B68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B7EA27-D22D-2FD0-F430-6A168DE14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CFDF4EB-DCDA-D717-CA01-0EE9B9DADB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180CBDA-84D4-5295-D49B-4F00FEA03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FE93CDE-751F-9B46-FDE5-6B7642BA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5949F0E-041E-7B0D-C68A-25A45E28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2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0A4FEE-14C9-2CFC-2CE2-28A31F6D8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C565E71-E314-B2B8-C1C1-42BE21B49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61FA155-54C0-0389-D87E-5DA03B244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A29D458-EAA8-5882-CDA7-98A4E075C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0152FE9-C7D3-353C-E8C6-89B26E158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AC309CE-8EAA-696B-BD74-C54E743B3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9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68649E3-3306-0CF9-E201-2A409C362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02B84DE-370F-6587-FD38-8ACCA338C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DC7562-1102-35B0-A29E-6875A17E4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1C99B-8C3B-C04F-A5FD-3B2CA1B4252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0C25D1-56E7-A6AF-5E61-6A2F81E40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DCED40-07B6-DD5D-1DD0-90F0E458D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8FFF71-4E4F-BC4B-979D-F64290DBD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72BE51A-4A45-63D7-7A6B-2294F1A44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and white background&#10;&#10;AI-generated content may be incorrect.">
            <a:extLst>
              <a:ext uri="{FF2B5EF4-FFF2-40B4-BE49-F238E27FC236}">
                <a16:creationId xmlns:a16="http://schemas.microsoft.com/office/drawing/2014/main" xmlns="" id="{ED9165CA-5B06-0BF7-580B-3757F96E729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9463"/>
            <a:ext cx="12192000" cy="6858000"/>
          </a:xfrm>
          <a:prstGeom prst="rect">
            <a:avLst/>
          </a:prstGeom>
        </p:spPr>
      </p:pic>
      <p:sp>
        <p:nvSpPr>
          <p:cNvPr id="76" name="Rectangle 5">
            <a:extLst>
              <a:ext uri="{FF2B5EF4-FFF2-40B4-BE49-F238E27FC236}">
                <a16:creationId xmlns:a16="http://schemas.microsoft.com/office/drawing/2014/main" xmlns="" id="{ADDA0DCF-2D2C-54E9-EC94-8A403E77EF14}"/>
              </a:ext>
            </a:extLst>
          </p:cNvPr>
          <p:cNvSpPr/>
          <p:nvPr/>
        </p:nvSpPr>
        <p:spPr>
          <a:xfrm>
            <a:off x="10689584" y="3552931"/>
            <a:ext cx="1014984" cy="427882"/>
          </a:xfrm>
          <a:custGeom>
            <a:avLst/>
            <a:gdLst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1302706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525466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  <a:gd name="connsiteX0" fmla="*/ 0 w 1302706"/>
              <a:gd name="connsiteY0" fmla="*/ 0 h 549176"/>
              <a:gd name="connsiteX1" fmla="*/ 1302706 w 1302706"/>
              <a:gd name="connsiteY1" fmla="*/ 0 h 549176"/>
              <a:gd name="connsiteX2" fmla="*/ 1046674 w 1302706"/>
              <a:gd name="connsiteY2" fmla="*/ 549176 h 549176"/>
              <a:gd name="connsiteX3" fmla="*/ 0 w 1302706"/>
              <a:gd name="connsiteY3" fmla="*/ 549176 h 549176"/>
              <a:gd name="connsiteX4" fmla="*/ 0 w 1302706"/>
              <a:gd name="connsiteY4" fmla="*/ 0 h 54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2706" h="549176">
                <a:moveTo>
                  <a:pt x="0" y="0"/>
                </a:moveTo>
                <a:lnTo>
                  <a:pt x="1302706" y="0"/>
                </a:lnTo>
                <a:lnTo>
                  <a:pt x="1046674" y="549176"/>
                </a:lnTo>
                <a:lnTo>
                  <a:pt x="0" y="549176"/>
                </a:lnTo>
                <a:lnTo>
                  <a:pt x="0" y="0"/>
                </a:lnTo>
                <a:close/>
              </a:path>
            </a:pathLst>
          </a:custGeom>
          <a:solidFill>
            <a:srgbClr val="FE3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E59BCDD4-A12D-4740-535B-EC71F2470E0C}"/>
              </a:ext>
            </a:extLst>
          </p:cNvPr>
          <p:cNvSpPr/>
          <p:nvPr/>
        </p:nvSpPr>
        <p:spPr>
          <a:xfrm>
            <a:off x="8928918" y="3552931"/>
            <a:ext cx="2109753" cy="428323"/>
          </a:xfrm>
          <a:prstGeom prst="rect">
            <a:avLst/>
          </a:prstGeom>
          <a:solidFill>
            <a:srgbClr val="FE3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BDD93ABE-5F7A-368B-1224-23558FA95918}"/>
              </a:ext>
            </a:extLst>
          </p:cNvPr>
          <p:cNvGrpSpPr/>
          <p:nvPr/>
        </p:nvGrpSpPr>
        <p:grpSpPr>
          <a:xfrm>
            <a:off x="497635" y="1079637"/>
            <a:ext cx="3425419" cy="428323"/>
            <a:chOff x="4323839" y="1078851"/>
            <a:chExt cx="3425419" cy="428323"/>
          </a:xfrm>
        </p:grpSpPr>
        <p:sp>
          <p:nvSpPr>
            <p:cNvPr id="62" name="Rectangle 5">
              <a:extLst>
                <a:ext uri="{FF2B5EF4-FFF2-40B4-BE49-F238E27FC236}">
                  <a16:creationId xmlns:a16="http://schemas.microsoft.com/office/drawing/2014/main" xmlns="" id="{B2299757-6BF1-F089-074A-6CCD766867C4}"/>
                </a:ext>
              </a:extLst>
            </p:cNvPr>
            <p:cNvSpPr/>
            <p:nvPr/>
          </p:nvSpPr>
          <p:spPr>
            <a:xfrm>
              <a:off x="6734274" y="1078851"/>
              <a:ext cx="1014984" cy="427882"/>
            </a:xfrm>
            <a:custGeom>
              <a:avLst/>
              <a:gdLst>
                <a:gd name="connsiteX0" fmla="*/ 0 w 1302706"/>
                <a:gd name="connsiteY0" fmla="*/ 0 h 549176"/>
                <a:gd name="connsiteX1" fmla="*/ 1302706 w 1302706"/>
                <a:gd name="connsiteY1" fmla="*/ 0 h 549176"/>
                <a:gd name="connsiteX2" fmla="*/ 1302706 w 1302706"/>
                <a:gd name="connsiteY2" fmla="*/ 549176 h 549176"/>
                <a:gd name="connsiteX3" fmla="*/ 0 w 1302706"/>
                <a:gd name="connsiteY3" fmla="*/ 549176 h 549176"/>
                <a:gd name="connsiteX4" fmla="*/ 0 w 1302706"/>
                <a:gd name="connsiteY4" fmla="*/ 0 h 549176"/>
                <a:gd name="connsiteX0" fmla="*/ 0 w 1302706"/>
                <a:gd name="connsiteY0" fmla="*/ 0 h 549176"/>
                <a:gd name="connsiteX1" fmla="*/ 1302706 w 1302706"/>
                <a:gd name="connsiteY1" fmla="*/ 0 h 549176"/>
                <a:gd name="connsiteX2" fmla="*/ 525466 w 1302706"/>
                <a:gd name="connsiteY2" fmla="*/ 549176 h 549176"/>
                <a:gd name="connsiteX3" fmla="*/ 0 w 1302706"/>
                <a:gd name="connsiteY3" fmla="*/ 549176 h 549176"/>
                <a:gd name="connsiteX4" fmla="*/ 0 w 1302706"/>
                <a:gd name="connsiteY4" fmla="*/ 0 h 549176"/>
                <a:gd name="connsiteX0" fmla="*/ 0 w 1302706"/>
                <a:gd name="connsiteY0" fmla="*/ 0 h 549176"/>
                <a:gd name="connsiteX1" fmla="*/ 1302706 w 1302706"/>
                <a:gd name="connsiteY1" fmla="*/ 0 h 549176"/>
                <a:gd name="connsiteX2" fmla="*/ 1046674 w 1302706"/>
                <a:gd name="connsiteY2" fmla="*/ 549176 h 549176"/>
                <a:gd name="connsiteX3" fmla="*/ 0 w 1302706"/>
                <a:gd name="connsiteY3" fmla="*/ 549176 h 549176"/>
                <a:gd name="connsiteX4" fmla="*/ 0 w 1302706"/>
                <a:gd name="connsiteY4" fmla="*/ 0 h 549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706" h="549176">
                  <a:moveTo>
                    <a:pt x="0" y="0"/>
                  </a:moveTo>
                  <a:lnTo>
                    <a:pt x="1302706" y="0"/>
                  </a:lnTo>
                  <a:lnTo>
                    <a:pt x="1046674" y="549176"/>
                  </a:lnTo>
                  <a:lnTo>
                    <a:pt x="0" y="5491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3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xmlns="" id="{D30D6AE0-C619-03A6-3BB3-E91A6865D8CC}"/>
                </a:ext>
              </a:extLst>
            </p:cNvPr>
            <p:cNvSpPr/>
            <p:nvPr/>
          </p:nvSpPr>
          <p:spPr>
            <a:xfrm>
              <a:off x="4323839" y="1078851"/>
              <a:ext cx="3172835" cy="428323"/>
            </a:xfrm>
            <a:prstGeom prst="rect">
              <a:avLst/>
            </a:prstGeom>
            <a:solidFill>
              <a:srgbClr val="FE3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FA3B0E9-B224-9333-ED3B-98A44BDB1E7C}"/>
              </a:ext>
            </a:extLst>
          </p:cNvPr>
          <p:cNvSpPr txBox="1"/>
          <p:nvPr/>
        </p:nvSpPr>
        <p:spPr>
          <a:xfrm>
            <a:off x="441725" y="1664814"/>
            <a:ext cx="3208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Steel wire radial structure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​​: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High-speed stability and </a:t>
            </a:r>
            <a:b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comfortable riding experience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DD871D4-EFC6-9BBC-0103-71006CACC141}"/>
              </a:ext>
            </a:extLst>
          </p:cNvPr>
          <p:cNvSpPr txBox="1"/>
          <p:nvPr/>
        </p:nvSpPr>
        <p:spPr>
          <a:xfrm>
            <a:off x="1360342" y="139756"/>
            <a:ext cx="9625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ADRENO 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CM-T3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F89AFCE-D55F-A773-BA19-AE9EACC988FA}"/>
              </a:ext>
            </a:extLst>
          </p:cNvPr>
          <p:cNvSpPr txBox="1"/>
          <p:nvPr/>
        </p:nvSpPr>
        <p:spPr>
          <a:xfrm>
            <a:off x="512092" y="1089525"/>
            <a:ext cx="33161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CM-T3 FEATURES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46FA857F-BA26-6B9C-6369-63641A33585C}"/>
              </a:ext>
            </a:extLst>
          </p:cNvPr>
          <p:cNvSpPr txBox="1"/>
          <p:nvPr/>
        </p:nvSpPr>
        <p:spPr>
          <a:xfrm>
            <a:off x="8996834" y="3575310"/>
            <a:ext cx="2063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CM-T3 SIZES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091D4B12-A379-9938-108A-02B9922FAF60}"/>
              </a:ext>
            </a:extLst>
          </p:cNvPr>
          <p:cNvSpPr txBox="1"/>
          <p:nvPr/>
        </p:nvSpPr>
        <p:spPr>
          <a:xfrm>
            <a:off x="420223" y="2773801"/>
            <a:ext cx="3208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Wide block tread design​​: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Excellent straight-line stability for long distance touring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37EEE600-29AC-3B86-F22C-B4C0EE0D0B43}"/>
              </a:ext>
            </a:extLst>
          </p:cNvPr>
          <p:cNvSpPr txBox="1"/>
          <p:nvPr/>
        </p:nvSpPr>
        <p:spPr>
          <a:xfrm>
            <a:off x="414644" y="3904016"/>
            <a:ext cx="3208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E3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Reinforced Carcass 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Construction: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Designed for </a:t>
            </a:r>
            <a:b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heavy-duty cruiser-style bikes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8785CCD9-F751-45EA-BB7E-82B3C1B016B4}"/>
              </a:ext>
            </a:extLst>
          </p:cNvPr>
          <p:cNvSpPr txBox="1"/>
          <p:nvPr/>
        </p:nvSpPr>
        <p:spPr>
          <a:xfrm>
            <a:off x="9622021" y="2799215"/>
            <a:ext cx="14166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>
                <a:solidFill>
                  <a:schemeClr val="bg1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LFC700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xmlns="" id="{F6FFE218-B27E-C2E7-86AB-A768D4E266AA}"/>
              </a:ext>
            </a:extLst>
          </p:cNvPr>
          <p:cNvSpPr txBox="1"/>
          <p:nvPr/>
        </p:nvSpPr>
        <p:spPr>
          <a:xfrm>
            <a:off x="8996834" y="4566467"/>
            <a:ext cx="2445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300/35R18 </a:t>
            </a: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87V</a:t>
            </a:r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xmlns="" id="{BF523E89-B152-4136-4CFC-C1B4A33896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036" y="1507960"/>
            <a:ext cx="2154885" cy="1212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Picture 96" descr="A black and white logo&#10;&#10;AI-generated content may be incorrect.">
            <a:extLst>
              <a:ext uri="{FF2B5EF4-FFF2-40B4-BE49-F238E27FC236}">
                <a16:creationId xmlns:a16="http://schemas.microsoft.com/office/drawing/2014/main" xmlns="" id="{1C8D79E2-6F36-48B4-68B4-A99F7230A69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6495" y="2806981"/>
            <a:ext cx="810984" cy="339659"/>
          </a:xfrm>
          <a:prstGeom prst="rect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52D5AEE5-3727-17BC-C756-9F86CFF9029C}"/>
              </a:ext>
            </a:extLst>
          </p:cNvPr>
          <p:cNvSpPr txBox="1"/>
          <p:nvPr/>
        </p:nvSpPr>
        <p:spPr>
          <a:xfrm>
            <a:off x="407088" y="5168110"/>
            <a:ext cx="36401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E6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Long-pitch main groove design​​: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Enhanced driving performance and water dispersion</a:t>
            </a:r>
          </a:p>
        </p:txBody>
      </p:sp>
      <p:pic>
        <p:nvPicPr>
          <p:cNvPr id="102" name="Picture 101" descr="A close-up of a tire&#10;&#10;AI-generated content may be incorrect.">
            <a:extLst>
              <a:ext uri="{FF2B5EF4-FFF2-40B4-BE49-F238E27FC236}">
                <a16:creationId xmlns:a16="http://schemas.microsoft.com/office/drawing/2014/main" xmlns="" id="{73D6A993-32E1-CE27-8E45-D0321377FF7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45005" y="1360871"/>
            <a:ext cx="5217769" cy="5027718"/>
          </a:xfrm>
          <a:prstGeom prst="rect">
            <a:avLst/>
          </a:prstGeom>
        </p:spPr>
      </p:pic>
      <p:sp>
        <p:nvSpPr>
          <p:cNvPr id="2" name="TextBox 23">
            <a:extLst>
              <a:ext uri="{FF2B5EF4-FFF2-40B4-BE49-F238E27FC236}">
                <a16:creationId xmlns:a16="http://schemas.microsoft.com/office/drawing/2014/main" xmlns="" id="{6AED7350-24A0-5180-8420-C17A5D54B675}"/>
              </a:ext>
            </a:extLst>
          </p:cNvPr>
          <p:cNvSpPr txBox="1"/>
          <p:nvPr/>
        </p:nvSpPr>
        <p:spPr>
          <a:xfrm>
            <a:off x="10046651" y="292780"/>
            <a:ext cx="1879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CRUISER</a:t>
            </a:r>
          </a:p>
        </p:txBody>
      </p:sp>
    </p:spTree>
    <p:extLst>
      <p:ext uri="{BB962C8B-B14F-4D97-AF65-F5344CB8AC3E}">
        <p14:creationId xmlns:p14="http://schemas.microsoft.com/office/powerpoint/2010/main" val="4159933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36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Williams</dc:creator>
  <cp:lastModifiedBy>DELL</cp:lastModifiedBy>
  <cp:revision>25</cp:revision>
  <dcterms:created xsi:type="dcterms:W3CDTF">2025-01-15T14:11:44Z</dcterms:created>
  <dcterms:modified xsi:type="dcterms:W3CDTF">2026-06-05T22:10:03Z</dcterms:modified>
</cp:coreProperties>
</file>