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8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702"/>
    <a:srgbClr val="19CBCE"/>
    <a:srgbClr val="2392F2"/>
    <a:srgbClr val="2A67E5"/>
    <a:srgbClr val="2C58C9"/>
    <a:srgbClr val="39D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/>
    <p:restoredTop sz="94643"/>
  </p:normalViewPr>
  <p:slideViewPr>
    <p:cSldViewPr snapToGrid="0">
      <p:cViewPr varScale="1">
        <p:scale>
          <a:sx n="90" d="100"/>
          <a:sy n="90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2F59-05F3-6142-9868-C4C139565610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9518-7C27-2044-84F4-F9E3C36F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67E2-E68F-1911-0D76-29BDAE496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AB5B1-9C82-A772-5580-08900351A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579EB-1CFF-64B4-EABC-7EBD0205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DDAB3-CC95-5D9A-BD65-A04FD210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9F852-0C71-7C98-9C0F-B571AB89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C20A-5EF4-D0C9-175A-0FE23203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6480E-F73E-819A-41FB-36DCC0C1A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9A2C-CCCB-4245-A9FA-5412E40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EE6D-EAA3-6484-3E7B-14A270FA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1A40-11FB-21BE-1867-54F8EB16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6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78A58-6F08-5432-D8A4-5800899D4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808B-DC33-421F-9BF8-0A2D79857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50A4-19A2-25F9-3B00-08EB693B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DBB8-2422-F0C7-FC66-495863F1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27FC1-3755-F7FE-E73B-C85346D6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72E8-F29D-575C-68ED-9A085AA3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AB55-0BB4-BAC4-E59F-1B03BC710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B014-B5A3-BB60-5A19-92DE4DD0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32EBC-3D99-8822-4756-FF8DF6DE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190FA-7269-9C0C-8992-A49A264A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D7D7-03E3-653F-295E-8D019B24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0449-AF3D-68A5-80BE-7D097AF5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3109-6D59-4D62-E3EF-9470759D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9EEF9-81D7-BDE3-B38B-7B0416B5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BDF2C-3A65-8317-1F91-CB3211A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7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A33A-27BB-55FF-79D8-345660D5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0CC4-E6A4-9147-E6F4-F726E97D6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0375C-6F9A-A4FC-09FC-B4FD6ED97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16A02-60A9-FE67-9CF2-FEA3246D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BDA54-6182-C92D-E6BC-01DC64AA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3F290-A815-F915-036B-9A716C8E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814C-BA43-DCB5-45D2-EA00274A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AC513-3246-779C-D688-E76788704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BC406-C716-5F54-497E-6E112C43D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BEF0E-FB55-2D3C-80A1-8149A3FD3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188F8-ED45-B282-E98D-E6475F54C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82FE4-6571-1A62-685B-333615C2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B9294-7A13-4EF8-B031-0CF66370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7A629-1AE9-7E87-2A05-E0DD502A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57F7-C556-71D8-0A21-196DFA2D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82FF3-3CE3-85E2-450C-177E20F8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5A3E9-66A1-569A-DB10-7F747C6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03F53-F0E9-7AEC-C08B-06CB88D5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0B1F0-F9C9-089B-C0BB-118BBC72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593C9-39C6-7D78-9D9E-89BB96E0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698D6-3798-F447-1D04-7135B661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80EF-2E4A-8572-E83C-22FB187B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21CD-B75E-052F-0477-69104FFD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26976-7888-D6F9-3B1B-CC9F316AD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ABEA6-DBC5-E3D4-9018-AA43D885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5A0DB-E1DD-E68D-1848-939696F9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510D2-43CD-C390-E8A3-B3F56FD8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F744-FB3E-3B78-E008-D9C266F4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8827A-39DE-4473-4C62-4603840AF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324BD-3A54-B8CB-C376-55F997121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D94DD-376E-7B90-D707-8E50A82B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7D072-CCFB-E2F1-9015-DE273E47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7D036-B24A-1065-5FFF-CC7B0805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93C79-FC4B-F0EB-2941-1F32F2DA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DC77C-E7FD-74DC-D624-09E08C82B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0D16B-2B5E-C6D3-B785-29582E6CD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255018-8FD7-E24E-90AB-C73BFBDDD6C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A8132-11D2-58A3-5C34-ED481E748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DB1D-82C6-9672-E3A3-93B4E4D05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4E626-2832-E144-8620-9FFB926AA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png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12" Type="http://schemas.openxmlformats.org/officeDocument/2006/relationships/image" Target="../media/image20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11" Type="http://schemas.openxmlformats.org/officeDocument/2006/relationships/image" Target="../media/image19.tiff"/><Relationship Id="rId5" Type="http://schemas.openxmlformats.org/officeDocument/2006/relationships/image" Target="../media/image13.tiff"/><Relationship Id="rId15" Type="http://schemas.openxmlformats.org/officeDocument/2006/relationships/image" Target="../media/image23.tiff"/><Relationship Id="rId10" Type="http://schemas.openxmlformats.org/officeDocument/2006/relationships/image" Target="../media/image18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3653B-4993-072A-07E8-92946D41B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E8F76231-5F08-7086-08F8-122A676045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00B56A-1655-DC60-8DFC-AA1D29C1A26E}"/>
              </a:ext>
            </a:extLst>
          </p:cNvPr>
          <p:cNvSpPr txBox="1"/>
          <p:nvPr/>
        </p:nvSpPr>
        <p:spPr>
          <a:xfrm>
            <a:off x="840401" y="934703"/>
            <a:ext cx="525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0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Streamlined grooves </a:t>
            </a:r>
            <a:r>
              <a:rPr lang="en-GB" altLang="zh-CN" sz="20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enhance the ability to break water film on slippery roads</a:t>
            </a:r>
            <a:endParaRPr lang="en-US" sz="2000" dirty="0">
              <a:solidFill>
                <a:srgbClr val="19C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18BEA4-F648-F286-CA81-CD43810DBD6D}"/>
              </a:ext>
            </a:extLst>
          </p:cNvPr>
          <p:cNvSpPr/>
          <p:nvPr/>
        </p:nvSpPr>
        <p:spPr>
          <a:xfrm>
            <a:off x="646672" y="1059870"/>
            <a:ext cx="160288" cy="14850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6D17A-D621-BE70-9E60-22BFE305978D}"/>
              </a:ext>
            </a:extLst>
          </p:cNvPr>
          <p:cNvSpPr txBox="1"/>
          <p:nvPr/>
        </p:nvSpPr>
        <p:spPr>
          <a:xfrm>
            <a:off x="840400" y="1598327"/>
            <a:ext cx="576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2000" b="1" kern="0" dirty="0">
                <a:solidFill>
                  <a:srgbClr val="2392F2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Lateral grooves </a:t>
            </a:r>
            <a:r>
              <a:rPr lang="en-GB" altLang="zh-CN" sz="2000" kern="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enhance drainage performance, improving handling and safety on slippery roads</a:t>
            </a:r>
            <a:endParaRPr lang="zh-CN" altLang="zh-CN" sz="2000" kern="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l"/>
            <a:r>
              <a:rPr lang="zh-CN" altLang="zh-CN" sz="2000" kern="0" dirty="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261BBB-04D6-8252-F818-398EC3E400D1}"/>
              </a:ext>
            </a:extLst>
          </p:cNvPr>
          <p:cNvSpPr/>
          <p:nvPr/>
        </p:nvSpPr>
        <p:spPr>
          <a:xfrm>
            <a:off x="646672" y="1723494"/>
            <a:ext cx="160288" cy="148504"/>
          </a:xfrm>
          <a:prstGeom prst="ellipse">
            <a:avLst/>
          </a:prstGeom>
          <a:solidFill>
            <a:srgbClr val="2A67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21D236-33D6-A8E0-B8D2-32825272E1EE}"/>
              </a:ext>
            </a:extLst>
          </p:cNvPr>
          <p:cNvSpPr/>
          <p:nvPr/>
        </p:nvSpPr>
        <p:spPr>
          <a:xfrm>
            <a:off x="9517383" y="2957605"/>
            <a:ext cx="2534349" cy="542081"/>
          </a:xfrm>
          <a:custGeom>
            <a:avLst/>
            <a:gdLst>
              <a:gd name="connsiteX0" fmla="*/ 0 w 1302706"/>
              <a:gd name="connsiteY0" fmla="*/ 0 h 549176"/>
              <a:gd name="connsiteX1" fmla="*/ 1302706 w 1302706"/>
              <a:gd name="connsiteY1" fmla="*/ 0 h 549176"/>
              <a:gd name="connsiteX2" fmla="*/ 1302706 w 1302706"/>
              <a:gd name="connsiteY2" fmla="*/ 549176 h 549176"/>
              <a:gd name="connsiteX3" fmla="*/ 0 w 1302706"/>
              <a:gd name="connsiteY3" fmla="*/ 549176 h 549176"/>
              <a:gd name="connsiteX4" fmla="*/ 0 w 1302706"/>
              <a:gd name="connsiteY4" fmla="*/ 0 h 549176"/>
              <a:gd name="connsiteX0" fmla="*/ 0 w 1302706"/>
              <a:gd name="connsiteY0" fmla="*/ 0 h 549176"/>
              <a:gd name="connsiteX1" fmla="*/ 1302706 w 1302706"/>
              <a:gd name="connsiteY1" fmla="*/ 0 h 549176"/>
              <a:gd name="connsiteX2" fmla="*/ 525466 w 1302706"/>
              <a:gd name="connsiteY2" fmla="*/ 549176 h 549176"/>
              <a:gd name="connsiteX3" fmla="*/ 0 w 1302706"/>
              <a:gd name="connsiteY3" fmla="*/ 549176 h 549176"/>
              <a:gd name="connsiteX4" fmla="*/ 0 w 1302706"/>
              <a:gd name="connsiteY4" fmla="*/ 0 h 549176"/>
              <a:gd name="connsiteX0" fmla="*/ 0 w 1302706"/>
              <a:gd name="connsiteY0" fmla="*/ 0 h 549176"/>
              <a:gd name="connsiteX1" fmla="*/ 1302706 w 1302706"/>
              <a:gd name="connsiteY1" fmla="*/ 0 h 549176"/>
              <a:gd name="connsiteX2" fmla="*/ 1046674 w 1302706"/>
              <a:gd name="connsiteY2" fmla="*/ 549176 h 549176"/>
              <a:gd name="connsiteX3" fmla="*/ 0 w 1302706"/>
              <a:gd name="connsiteY3" fmla="*/ 549176 h 549176"/>
              <a:gd name="connsiteX4" fmla="*/ 0 w 1302706"/>
              <a:gd name="connsiteY4" fmla="*/ 0 h 549176"/>
              <a:gd name="csX0" fmla="*/ 0 w 1154589"/>
              <a:gd name="csY0" fmla="*/ 0 h 549176"/>
              <a:gd name="csX1" fmla="*/ 1154589 w 1154589"/>
              <a:gd name="csY1" fmla="*/ 10293 h 549176"/>
              <a:gd name="csX2" fmla="*/ 1046674 w 1154589"/>
              <a:gd name="csY2" fmla="*/ 549176 h 549176"/>
              <a:gd name="csX3" fmla="*/ 0 w 1154589"/>
              <a:gd name="csY3" fmla="*/ 549176 h 549176"/>
              <a:gd name="csX4" fmla="*/ 0 w 1154589"/>
              <a:gd name="csY4" fmla="*/ 0 h 5491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54589" h="549176">
                <a:moveTo>
                  <a:pt x="0" y="0"/>
                </a:moveTo>
                <a:lnTo>
                  <a:pt x="1154589" y="10293"/>
                </a:lnTo>
                <a:lnTo>
                  <a:pt x="1046674" y="549176"/>
                </a:lnTo>
                <a:lnTo>
                  <a:pt x="0" y="549176"/>
                </a:lnTo>
                <a:lnTo>
                  <a:pt x="0" y="0"/>
                </a:lnTo>
                <a:close/>
              </a:path>
            </a:pathLst>
          </a:custGeom>
          <a:solidFill>
            <a:srgbClr val="FE3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62E73A-92F2-30DC-9B47-B024B95CA003}"/>
              </a:ext>
            </a:extLst>
          </p:cNvPr>
          <p:cNvSpPr/>
          <p:nvPr/>
        </p:nvSpPr>
        <p:spPr>
          <a:xfrm>
            <a:off x="9494828" y="1059870"/>
            <a:ext cx="2503869" cy="542081"/>
          </a:xfrm>
          <a:custGeom>
            <a:avLst/>
            <a:gdLst>
              <a:gd name="connsiteX0" fmla="*/ 0 w 1302706"/>
              <a:gd name="connsiteY0" fmla="*/ 0 h 549176"/>
              <a:gd name="connsiteX1" fmla="*/ 1302706 w 1302706"/>
              <a:gd name="connsiteY1" fmla="*/ 0 h 549176"/>
              <a:gd name="connsiteX2" fmla="*/ 1302706 w 1302706"/>
              <a:gd name="connsiteY2" fmla="*/ 549176 h 549176"/>
              <a:gd name="connsiteX3" fmla="*/ 0 w 1302706"/>
              <a:gd name="connsiteY3" fmla="*/ 549176 h 549176"/>
              <a:gd name="connsiteX4" fmla="*/ 0 w 1302706"/>
              <a:gd name="connsiteY4" fmla="*/ 0 h 549176"/>
              <a:gd name="connsiteX0" fmla="*/ 0 w 1302706"/>
              <a:gd name="connsiteY0" fmla="*/ 0 h 549176"/>
              <a:gd name="connsiteX1" fmla="*/ 1302706 w 1302706"/>
              <a:gd name="connsiteY1" fmla="*/ 0 h 549176"/>
              <a:gd name="connsiteX2" fmla="*/ 525466 w 1302706"/>
              <a:gd name="connsiteY2" fmla="*/ 549176 h 549176"/>
              <a:gd name="connsiteX3" fmla="*/ 0 w 1302706"/>
              <a:gd name="connsiteY3" fmla="*/ 549176 h 549176"/>
              <a:gd name="connsiteX4" fmla="*/ 0 w 1302706"/>
              <a:gd name="connsiteY4" fmla="*/ 0 h 549176"/>
              <a:gd name="connsiteX0" fmla="*/ 0 w 1302706"/>
              <a:gd name="connsiteY0" fmla="*/ 0 h 549176"/>
              <a:gd name="connsiteX1" fmla="*/ 1302706 w 1302706"/>
              <a:gd name="connsiteY1" fmla="*/ 0 h 549176"/>
              <a:gd name="connsiteX2" fmla="*/ 1046674 w 1302706"/>
              <a:gd name="connsiteY2" fmla="*/ 549176 h 549176"/>
              <a:gd name="connsiteX3" fmla="*/ 0 w 1302706"/>
              <a:gd name="connsiteY3" fmla="*/ 549176 h 549176"/>
              <a:gd name="connsiteX4" fmla="*/ 0 w 1302706"/>
              <a:gd name="connsiteY4" fmla="*/ 0 h 549176"/>
              <a:gd name="csX0" fmla="*/ 0 w 1140703"/>
              <a:gd name="csY0" fmla="*/ 0 h 549176"/>
              <a:gd name="csX1" fmla="*/ 1140703 w 1140703"/>
              <a:gd name="csY1" fmla="*/ 10293 h 549176"/>
              <a:gd name="csX2" fmla="*/ 1046674 w 1140703"/>
              <a:gd name="csY2" fmla="*/ 549176 h 549176"/>
              <a:gd name="csX3" fmla="*/ 0 w 1140703"/>
              <a:gd name="csY3" fmla="*/ 549176 h 549176"/>
              <a:gd name="csX4" fmla="*/ 0 w 1140703"/>
              <a:gd name="csY4" fmla="*/ 0 h 5491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40703" h="549176">
                <a:moveTo>
                  <a:pt x="0" y="0"/>
                </a:moveTo>
                <a:lnTo>
                  <a:pt x="1140703" y="10293"/>
                </a:lnTo>
                <a:lnTo>
                  <a:pt x="1046674" y="549176"/>
                </a:lnTo>
                <a:lnTo>
                  <a:pt x="0" y="549176"/>
                </a:lnTo>
                <a:lnTo>
                  <a:pt x="0" y="0"/>
                </a:lnTo>
                <a:close/>
              </a:path>
            </a:pathLst>
          </a:custGeom>
          <a:solidFill>
            <a:srgbClr val="FE3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30">
            <a:extLst>
              <a:ext uri="{FF2B5EF4-FFF2-40B4-BE49-F238E27FC236}">
                <a16:creationId xmlns:a16="http://schemas.microsoft.com/office/drawing/2014/main" id="{161D5CD2-D6D3-72EA-E795-7885E867E158}"/>
              </a:ext>
            </a:extLst>
          </p:cNvPr>
          <p:cNvSpPr txBox="1"/>
          <p:nvPr/>
        </p:nvSpPr>
        <p:spPr>
          <a:xfrm>
            <a:off x="9494828" y="1227367"/>
            <a:ext cx="2909709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CM-S3N PLUS</a:t>
            </a:r>
            <a:endParaRPr lang="en-US" altLang="zh-CN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文本框 30">
            <a:extLst>
              <a:ext uri="{FF2B5EF4-FFF2-40B4-BE49-F238E27FC236}">
                <a16:creationId xmlns:a16="http://schemas.microsoft.com/office/drawing/2014/main" id="{8733B861-A509-1356-D319-B6F525CB24C8}"/>
              </a:ext>
            </a:extLst>
          </p:cNvPr>
          <p:cNvSpPr txBox="1"/>
          <p:nvPr/>
        </p:nvSpPr>
        <p:spPr>
          <a:xfrm>
            <a:off x="9543366" y="3171547"/>
            <a:ext cx="2909709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CM-S3N </a:t>
            </a:r>
            <a:endParaRPr lang="en-US" altLang="zh-CN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 descr="A close-up of a tire&#10;&#10;AI-generated content may be incorrect.">
            <a:extLst>
              <a:ext uri="{FF2B5EF4-FFF2-40B4-BE49-F238E27FC236}">
                <a16:creationId xmlns:a16="http://schemas.microsoft.com/office/drawing/2014/main" id="{A09D2917-5A20-2E24-D285-786EE8889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66" y="482514"/>
            <a:ext cx="2667000" cy="381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142581-F760-9FA3-F3B8-9878F2A2A48F}"/>
              </a:ext>
            </a:extLst>
          </p:cNvPr>
          <p:cNvSpPr txBox="1"/>
          <p:nvPr/>
        </p:nvSpPr>
        <p:spPr>
          <a:xfrm>
            <a:off x="9494828" y="164620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Front: 120/70ZR17 58W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180/55ZR17 73W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844FE-4039-FE3E-5EFA-CC5262BBEDBF}"/>
              </a:ext>
            </a:extLst>
          </p:cNvPr>
          <p:cNvSpPr txBox="1"/>
          <p:nvPr/>
        </p:nvSpPr>
        <p:spPr>
          <a:xfrm>
            <a:off x="9476017" y="3572525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Front: 110/7017 54H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Front: 120/70ZR17 58W</a:t>
            </a:r>
          </a:p>
          <a:p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140/70R17 66H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150/60R17 66H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160/60ZR17 69W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180/55ZR17 73W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190/55ZR17 75W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Rear: 200/55ZR17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25DB58-D77C-5ACA-DB71-38AB44BE185F}"/>
              </a:ext>
            </a:extLst>
          </p:cNvPr>
          <p:cNvSpPr txBox="1"/>
          <p:nvPr/>
        </p:nvSpPr>
        <p:spPr>
          <a:xfrm>
            <a:off x="1387438" y="163858"/>
            <a:ext cx="962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MIGRA CM-S3N+ / CM-S3N</a:t>
            </a:r>
          </a:p>
        </p:txBody>
      </p:sp>
      <p:pic>
        <p:nvPicPr>
          <p:cNvPr id="22" name="Picture 21" descr="A blue lines in a circle&#10;&#10;AI-generated content may be incorrect.">
            <a:extLst>
              <a:ext uri="{FF2B5EF4-FFF2-40B4-BE49-F238E27FC236}">
                <a16:creationId xmlns:a16="http://schemas.microsoft.com/office/drawing/2014/main" id="{B97D6219-3F29-D8B0-5484-971B493E34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870" y="2315304"/>
            <a:ext cx="1571427" cy="18398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B9A2B8-D085-35C6-B2A5-953D9526C024}"/>
              </a:ext>
            </a:extLst>
          </p:cNvPr>
          <p:cNvSpPr txBox="1"/>
          <p:nvPr/>
        </p:nvSpPr>
        <p:spPr>
          <a:xfrm>
            <a:off x="2062070" y="2893730"/>
            <a:ext cx="3771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Reduces the number of joints, enhances tire uniformity, </a:t>
            </a:r>
            <a:r>
              <a:rPr lang="en-US" altLang="zh-CN" sz="1600" dirty="0" err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optimises</a:t>
            </a:r>
            <a:r>
              <a:rPr lang="en-US" altLang="zh-CN" sz="16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contact pressure distribution and improves </a:t>
            </a:r>
            <a:r>
              <a:rPr lang="en-US" altLang="zh-CN" sz="1600" b="1" dirty="0">
                <a:solidFill>
                  <a:srgbClr val="FFFF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steering precision &amp; driving control</a:t>
            </a:r>
            <a:r>
              <a:rPr lang="en-US" altLang="zh-CN" sz="16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2C22F8-AEF2-AE24-DAF5-EDA894B38E11}"/>
              </a:ext>
            </a:extLst>
          </p:cNvPr>
          <p:cNvSpPr txBox="1"/>
          <p:nvPr/>
        </p:nvSpPr>
        <p:spPr>
          <a:xfrm>
            <a:off x="3002807" y="2432640"/>
            <a:ext cx="70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Non-Joint Belt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pic>
        <p:nvPicPr>
          <p:cNvPr id="26" name="Picture 25" descr="A colorful image of a fire&#10;&#10;AI-generated content may be incorrect.">
            <a:extLst>
              <a:ext uri="{FF2B5EF4-FFF2-40B4-BE49-F238E27FC236}">
                <a16:creationId xmlns:a16="http://schemas.microsoft.com/office/drawing/2014/main" id="{E439D999-2F79-3505-7388-65867214A0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042" y="2790414"/>
            <a:ext cx="650320" cy="1273767"/>
          </a:xfrm>
          <a:prstGeom prst="rect">
            <a:avLst/>
          </a:prstGeom>
        </p:spPr>
      </p:pic>
      <p:pic>
        <p:nvPicPr>
          <p:cNvPr id="27" name="Picture 9" descr="A multicolored image of a leaf&#10;&#10;AI-generated content may be incorrect.">
            <a:extLst>
              <a:ext uri="{FF2B5EF4-FFF2-40B4-BE49-F238E27FC236}">
                <a16:creationId xmlns:a16="http://schemas.microsoft.com/office/drawing/2014/main" id="{7478E8B8-393D-DE86-EF1E-6EA2ADA303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95" y="2763364"/>
            <a:ext cx="650320" cy="12737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E53A6C-227A-5217-E161-0361AB25E26B}"/>
              </a:ext>
            </a:extLst>
          </p:cNvPr>
          <p:cNvSpPr txBox="1"/>
          <p:nvPr/>
        </p:nvSpPr>
        <p:spPr>
          <a:xfrm>
            <a:off x="6615966" y="5029096"/>
            <a:ext cx="308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 dirty="0">
                <a:solidFill>
                  <a:srgbClr val="19CBCE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Road Compound</a:t>
            </a:r>
            <a:r>
              <a:rPr lang="en-GB" altLang="zh-CN" sz="1600" b="1" dirty="0">
                <a:solidFill>
                  <a:srgbClr val="19CBC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altLang="zh-CN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on the central tread maximises high speed stability and tread life </a:t>
            </a:r>
          </a:p>
          <a:p>
            <a:r>
              <a:rPr lang="en-GB" altLang="zh-CN" sz="1600" b="1">
                <a:solidFill>
                  <a:srgbClr val="FFC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Sport </a:t>
            </a:r>
            <a:r>
              <a:rPr lang="en-GB" altLang="zh-CN" sz="1600" b="1" dirty="0">
                <a:solidFill>
                  <a:srgbClr val="FFC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Compound </a:t>
            </a:r>
            <a:br>
              <a:rPr lang="en-GB" altLang="zh-CN" sz="1600" b="1" dirty="0">
                <a:solidFill>
                  <a:srgbClr val="FFC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tire’s edges enhances cornering grip while leaning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FBCD80-BD40-9491-9969-37FACBE37963}"/>
              </a:ext>
            </a:extLst>
          </p:cNvPr>
          <p:cNvSpPr txBox="1"/>
          <p:nvPr/>
        </p:nvSpPr>
        <p:spPr>
          <a:xfrm>
            <a:off x="1805207" y="5027074"/>
            <a:ext cx="3445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Compound </a:t>
            </a:r>
            <a:r>
              <a:rPr lang="en-GB" altLang="zh-CN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on the central tread for enhanced control while retaining high-speed stability and prolonged tread life</a:t>
            </a:r>
          </a:p>
          <a:p>
            <a:r>
              <a:rPr lang="en-GB" altLang="zh-CN" sz="1600" b="1" dirty="0">
                <a:solidFill>
                  <a:srgbClr val="FB470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Track Compound 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tire’s edges for 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maximising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cornering grip</a:t>
            </a:r>
          </a:p>
        </p:txBody>
      </p:sp>
      <p:sp>
        <p:nvSpPr>
          <p:cNvPr id="34" name="文本框 30">
            <a:extLst>
              <a:ext uri="{FF2B5EF4-FFF2-40B4-BE49-F238E27FC236}">
                <a16:creationId xmlns:a16="http://schemas.microsoft.com/office/drawing/2014/main" id="{1AAC9061-0565-71F7-4225-D0D2A1915A39}"/>
              </a:ext>
            </a:extLst>
          </p:cNvPr>
          <p:cNvSpPr txBox="1"/>
          <p:nvPr/>
        </p:nvSpPr>
        <p:spPr>
          <a:xfrm>
            <a:off x="1805207" y="4752014"/>
            <a:ext cx="2909709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CM-S3N PLUS</a:t>
            </a:r>
            <a:endParaRPr lang="en-US" altLang="zh-CN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文本框 30">
            <a:extLst>
              <a:ext uri="{FF2B5EF4-FFF2-40B4-BE49-F238E27FC236}">
                <a16:creationId xmlns:a16="http://schemas.microsoft.com/office/drawing/2014/main" id="{B11C2E97-8B5C-B014-03E2-DB44CABAA94C}"/>
              </a:ext>
            </a:extLst>
          </p:cNvPr>
          <p:cNvSpPr txBox="1"/>
          <p:nvPr/>
        </p:nvSpPr>
        <p:spPr>
          <a:xfrm>
            <a:off x="6579197" y="4748781"/>
            <a:ext cx="2909709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CM-S3N </a:t>
            </a:r>
            <a:endParaRPr lang="en-US" altLang="zh-CN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36" descr="A yellow and blue cylinder with black lines&#10;&#10;AI-generated content may be incorrect.">
            <a:extLst>
              <a:ext uri="{FF2B5EF4-FFF2-40B4-BE49-F238E27FC236}">
                <a16:creationId xmlns:a16="http://schemas.microsoft.com/office/drawing/2014/main" id="{43E39D58-1A67-A265-4772-9634A61009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1978" y="4754477"/>
            <a:ext cx="1377219" cy="2095395"/>
          </a:xfrm>
          <a:prstGeom prst="rect">
            <a:avLst/>
          </a:prstGeom>
        </p:spPr>
      </p:pic>
      <p:pic>
        <p:nvPicPr>
          <p:cNvPr id="39" name="Picture 38" descr="A close up of a can&#10;&#10;AI-generated content may be incorrect.">
            <a:extLst>
              <a:ext uri="{FF2B5EF4-FFF2-40B4-BE49-F238E27FC236}">
                <a16:creationId xmlns:a16="http://schemas.microsoft.com/office/drawing/2014/main" id="{5CBEEB16-5E7C-80C0-560F-C112ECF14F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438" y="4799287"/>
            <a:ext cx="1325515" cy="2063665"/>
          </a:xfrm>
          <a:prstGeom prst="rect">
            <a:avLst/>
          </a:prstGeom>
        </p:spPr>
      </p:pic>
      <p:pic>
        <p:nvPicPr>
          <p:cNvPr id="13" name="Picture 12" descr="A red and white logo&#10;&#10;AI-generated content may be incorrect.">
            <a:extLst>
              <a:ext uri="{FF2B5EF4-FFF2-40B4-BE49-F238E27FC236}">
                <a16:creationId xmlns:a16="http://schemas.microsoft.com/office/drawing/2014/main" id="{2F189F2D-703C-AAC3-ED7A-7182A48F8E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8" y="4131242"/>
            <a:ext cx="473193" cy="452005"/>
          </a:xfrm>
          <a:prstGeom prst="rect">
            <a:avLst/>
          </a:prstGeom>
        </p:spPr>
      </p:pic>
      <p:pic>
        <p:nvPicPr>
          <p:cNvPr id="21" name="Picture 20" descr="A logo with a fountain&#10;&#10;AI-generated content may be incorrect.">
            <a:extLst>
              <a:ext uri="{FF2B5EF4-FFF2-40B4-BE49-F238E27FC236}">
                <a16:creationId xmlns:a16="http://schemas.microsoft.com/office/drawing/2014/main" id="{CA05A4B4-C807-FD83-F4C3-35A42AC269E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297" y="2382453"/>
            <a:ext cx="859553" cy="4425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D07487-8D1F-F3DA-826C-E621709CD7DF}"/>
              </a:ext>
            </a:extLst>
          </p:cNvPr>
          <p:cNvSpPr txBox="1"/>
          <p:nvPr/>
        </p:nvSpPr>
        <p:spPr>
          <a:xfrm>
            <a:off x="940796" y="4131880"/>
            <a:ext cx="70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Three-Area Compound </a:t>
            </a:r>
            <a:r>
              <a:rPr lang="en-US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1907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030E-13A8-354C-9EDE-8071A08B6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ire&#10;&#10;AI-generated content may be incorrect.">
            <a:extLst>
              <a:ext uri="{FF2B5EF4-FFF2-40B4-BE49-F238E27FC236}">
                <a16:creationId xmlns:a16="http://schemas.microsoft.com/office/drawing/2014/main" id="{D8E1FE38-06EA-290F-063D-45496D6256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30">
            <a:extLst>
              <a:ext uri="{FF2B5EF4-FFF2-40B4-BE49-F238E27FC236}">
                <a16:creationId xmlns:a16="http://schemas.microsoft.com/office/drawing/2014/main" id="{5159691A-DBB4-2005-DA6D-0B97B1A6EBDD}"/>
              </a:ext>
            </a:extLst>
          </p:cNvPr>
          <p:cNvSpPr txBox="1"/>
          <p:nvPr/>
        </p:nvSpPr>
        <p:spPr>
          <a:xfrm>
            <a:off x="5875613" y="6130878"/>
            <a:ext cx="3290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703R</a:t>
            </a:r>
          </a:p>
        </p:txBody>
      </p:sp>
      <p:pic>
        <p:nvPicPr>
          <p:cNvPr id="5" name="Picture 4" descr="A red and black motorcycle&#10;&#10;AI-generated content may be incorrect.">
            <a:extLst>
              <a:ext uri="{FF2B5EF4-FFF2-40B4-BE49-F238E27FC236}">
                <a16:creationId xmlns:a16="http://schemas.microsoft.com/office/drawing/2014/main" id="{2811542C-2BA2-9892-C451-58F70AE3C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816" y="5492490"/>
            <a:ext cx="2146507" cy="1429321"/>
          </a:xfrm>
          <a:prstGeom prst="rect">
            <a:avLst/>
          </a:prstGeom>
        </p:spPr>
      </p:pic>
      <p:pic>
        <p:nvPicPr>
          <p:cNvPr id="9" name="Picture 8" descr="A black motorcycle with blue rims&#10;&#10;AI-generated content may be incorrect.">
            <a:extLst>
              <a:ext uri="{FF2B5EF4-FFF2-40B4-BE49-F238E27FC236}">
                <a16:creationId xmlns:a16="http://schemas.microsoft.com/office/drawing/2014/main" id="{92665616-F844-3A7E-39B3-348645DFB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40" y="5454623"/>
            <a:ext cx="2282873" cy="1525282"/>
          </a:xfrm>
          <a:prstGeom prst="rect">
            <a:avLst/>
          </a:prstGeom>
        </p:spPr>
      </p:pic>
      <p:sp>
        <p:nvSpPr>
          <p:cNvPr id="10" name="文本框 30">
            <a:extLst>
              <a:ext uri="{FF2B5EF4-FFF2-40B4-BE49-F238E27FC236}">
                <a16:creationId xmlns:a16="http://schemas.microsoft.com/office/drawing/2014/main" id="{BA7394D2-0E0C-1D9E-6F82-D8D36A3D50A9}"/>
              </a:ext>
            </a:extLst>
          </p:cNvPr>
          <p:cNvSpPr txBox="1"/>
          <p:nvPr/>
        </p:nvSpPr>
        <p:spPr>
          <a:xfrm>
            <a:off x="9705064" y="6358195"/>
            <a:ext cx="3290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RR660S</a:t>
            </a:r>
          </a:p>
        </p:txBody>
      </p:sp>
      <p:sp>
        <p:nvSpPr>
          <p:cNvPr id="19" name="文本框 30">
            <a:extLst>
              <a:ext uri="{FF2B5EF4-FFF2-40B4-BE49-F238E27FC236}">
                <a16:creationId xmlns:a16="http://schemas.microsoft.com/office/drawing/2014/main" id="{09D63EEE-D9A2-4799-68A4-DE6B63DB241B}"/>
              </a:ext>
            </a:extLst>
          </p:cNvPr>
          <p:cNvSpPr txBox="1"/>
          <p:nvPr/>
        </p:nvSpPr>
        <p:spPr>
          <a:xfrm>
            <a:off x="9453296" y="5021381"/>
            <a:ext cx="3290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600SRK RS</a:t>
            </a:r>
          </a:p>
        </p:txBody>
      </p:sp>
      <p:pic>
        <p:nvPicPr>
          <p:cNvPr id="26" name="Picture 25" descr="A red and black logo&#10;&#10;AI-generated content may be incorrect.">
            <a:extLst>
              <a:ext uri="{FF2B5EF4-FFF2-40B4-BE49-F238E27FC236}">
                <a16:creationId xmlns:a16="http://schemas.microsoft.com/office/drawing/2014/main" id="{921F321D-5F17-E065-AFF3-DB2EE97065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692" y="4442736"/>
            <a:ext cx="934943" cy="508719"/>
          </a:xfrm>
          <a:prstGeom prst="rect">
            <a:avLst/>
          </a:prstGeom>
        </p:spPr>
      </p:pic>
      <p:pic>
        <p:nvPicPr>
          <p:cNvPr id="28" name="Picture 27" descr="A black and white logo&#10;&#10;AI-generated content may be incorrect.">
            <a:extLst>
              <a:ext uri="{FF2B5EF4-FFF2-40B4-BE49-F238E27FC236}">
                <a16:creationId xmlns:a16="http://schemas.microsoft.com/office/drawing/2014/main" id="{0DD2527B-236A-7D0E-ACBF-3052AD43F1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588" y="5539438"/>
            <a:ext cx="792058" cy="792058"/>
          </a:xfrm>
          <a:prstGeom prst="rect">
            <a:avLst/>
          </a:prstGeom>
        </p:spPr>
      </p:pic>
      <p:pic>
        <p:nvPicPr>
          <p:cNvPr id="30" name="Picture 29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75A3622-6E8A-AA0B-86A5-F2FCC0D9EE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960" y="5817805"/>
            <a:ext cx="1731501" cy="350980"/>
          </a:xfrm>
          <a:prstGeom prst="rect">
            <a:avLst/>
          </a:prstGeom>
        </p:spPr>
      </p:pic>
      <p:pic>
        <p:nvPicPr>
          <p:cNvPr id="33" name="Picture 32" descr="A close-up of a motorcycle&#10;&#10;AI-generated content may be incorrect.">
            <a:extLst>
              <a:ext uri="{FF2B5EF4-FFF2-40B4-BE49-F238E27FC236}">
                <a16:creationId xmlns:a16="http://schemas.microsoft.com/office/drawing/2014/main" id="{7DBF9972-66F4-FBA5-9D9F-0380B29B91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400" y="4128986"/>
            <a:ext cx="2282873" cy="1524604"/>
          </a:xfrm>
          <a:prstGeom prst="rect">
            <a:avLst/>
          </a:prstGeom>
        </p:spPr>
      </p:pic>
      <p:pic>
        <p:nvPicPr>
          <p:cNvPr id="35" name="Picture 34" descr="A red and black motorcycle&#10;&#10;AI-generated content may be incorrect.">
            <a:extLst>
              <a:ext uri="{FF2B5EF4-FFF2-40B4-BE49-F238E27FC236}">
                <a16:creationId xmlns:a16="http://schemas.microsoft.com/office/drawing/2014/main" id="{EB7EB618-5585-F88C-642F-095B8A88C8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345" y="4101720"/>
            <a:ext cx="1871847" cy="1389003"/>
          </a:xfrm>
          <a:prstGeom prst="rect">
            <a:avLst/>
          </a:prstGeom>
        </p:spPr>
      </p:pic>
      <p:pic>
        <p:nvPicPr>
          <p:cNvPr id="4" name="Picture 3" descr="A red and black motorcycle&#10;&#10;AI-generated content may be incorrect.">
            <a:extLst>
              <a:ext uri="{FF2B5EF4-FFF2-40B4-BE49-F238E27FC236}">
                <a16:creationId xmlns:a16="http://schemas.microsoft.com/office/drawing/2014/main" id="{D88A656F-A0E6-1AAC-0E0D-40F8D604CE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259" y="2195074"/>
            <a:ext cx="2792448" cy="2061745"/>
          </a:xfrm>
          <a:prstGeom prst="rect">
            <a:avLst/>
          </a:prstGeom>
        </p:spPr>
      </p:pic>
      <p:sp>
        <p:nvSpPr>
          <p:cNvPr id="21" name="文本框 30">
            <a:extLst>
              <a:ext uri="{FF2B5EF4-FFF2-40B4-BE49-F238E27FC236}">
                <a16:creationId xmlns:a16="http://schemas.microsoft.com/office/drawing/2014/main" id="{A594A15A-F9AB-3869-6D11-D12116B3B4E1}"/>
              </a:ext>
            </a:extLst>
          </p:cNvPr>
          <p:cNvSpPr txBox="1"/>
          <p:nvPr/>
        </p:nvSpPr>
        <p:spPr>
          <a:xfrm>
            <a:off x="5089153" y="3758589"/>
            <a:ext cx="3691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CBR500R Four</a:t>
            </a:r>
          </a:p>
        </p:txBody>
      </p:sp>
      <p:pic>
        <p:nvPicPr>
          <p:cNvPr id="24" name="Picture 23" descr="A red logo with black background&#10;&#10;AI-generated content may be incorrect.">
            <a:extLst>
              <a:ext uri="{FF2B5EF4-FFF2-40B4-BE49-F238E27FC236}">
                <a16:creationId xmlns:a16="http://schemas.microsoft.com/office/drawing/2014/main" id="{21A3DCFE-8160-C4C9-DCE3-0C273D24A3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646" y="2891725"/>
            <a:ext cx="1209237" cy="805210"/>
          </a:xfrm>
          <a:prstGeom prst="rect">
            <a:avLst/>
          </a:prstGeom>
        </p:spPr>
      </p:pic>
      <p:pic>
        <p:nvPicPr>
          <p:cNvPr id="7" name="Picture 6" descr="A motorcycle on a black background&#10;&#10;AI-generated content may be incorrect.">
            <a:extLst>
              <a:ext uri="{FF2B5EF4-FFF2-40B4-BE49-F238E27FC236}">
                <a16:creationId xmlns:a16="http://schemas.microsoft.com/office/drawing/2014/main" id="{54C3A8C5-3661-A235-A386-FC6D86EEFB3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9191" y="2205523"/>
            <a:ext cx="2757925" cy="2014731"/>
          </a:xfrm>
          <a:prstGeom prst="rect">
            <a:avLst/>
          </a:prstGeom>
        </p:spPr>
      </p:pic>
      <p:sp>
        <p:nvSpPr>
          <p:cNvPr id="22" name="文本框 30">
            <a:extLst>
              <a:ext uri="{FF2B5EF4-FFF2-40B4-BE49-F238E27FC236}">
                <a16:creationId xmlns:a16="http://schemas.microsoft.com/office/drawing/2014/main" id="{31C2BFE0-56A7-A029-ADB3-7E8BD5E0E7F5}"/>
              </a:ext>
            </a:extLst>
          </p:cNvPr>
          <p:cNvSpPr txBox="1"/>
          <p:nvPr/>
        </p:nvSpPr>
        <p:spPr>
          <a:xfrm>
            <a:off x="9083826" y="3758589"/>
            <a:ext cx="3290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CB500 Super Four</a:t>
            </a:r>
          </a:p>
        </p:txBody>
      </p:sp>
      <p:pic>
        <p:nvPicPr>
          <p:cNvPr id="31" name="Picture 30" descr="A red logo with black background&#10;&#10;AI-generated content may be incorrect.">
            <a:extLst>
              <a:ext uri="{FF2B5EF4-FFF2-40B4-BE49-F238E27FC236}">
                <a16:creationId xmlns:a16="http://schemas.microsoft.com/office/drawing/2014/main" id="{A8217DE6-4B18-2798-3615-242D2C0401D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947" y="2891725"/>
            <a:ext cx="1209237" cy="805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041A2-2557-66AB-AF98-7BE1D2691E71}"/>
              </a:ext>
            </a:extLst>
          </p:cNvPr>
          <p:cNvSpPr txBox="1"/>
          <p:nvPr/>
        </p:nvSpPr>
        <p:spPr>
          <a:xfrm>
            <a:off x="1387438" y="163858"/>
            <a:ext cx="962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MIGRA CM-S3N+ / CM-S3N OEM</a:t>
            </a:r>
          </a:p>
        </p:txBody>
      </p:sp>
      <p:sp>
        <p:nvSpPr>
          <p:cNvPr id="6" name="文本框 30">
            <a:extLst>
              <a:ext uri="{FF2B5EF4-FFF2-40B4-BE49-F238E27FC236}">
                <a16:creationId xmlns:a16="http://schemas.microsoft.com/office/drawing/2014/main" id="{297253FB-FA95-9F9D-6D92-15395E33C453}"/>
              </a:ext>
            </a:extLst>
          </p:cNvPr>
          <p:cNvSpPr txBox="1"/>
          <p:nvPr/>
        </p:nvSpPr>
        <p:spPr>
          <a:xfrm>
            <a:off x="5720461" y="2141619"/>
            <a:ext cx="3290709" cy="31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675SR-R</a:t>
            </a:r>
          </a:p>
        </p:txBody>
      </p:sp>
      <p:sp>
        <p:nvSpPr>
          <p:cNvPr id="8" name="文本框 30">
            <a:extLst>
              <a:ext uri="{FF2B5EF4-FFF2-40B4-BE49-F238E27FC236}">
                <a16:creationId xmlns:a16="http://schemas.microsoft.com/office/drawing/2014/main" id="{BB98748D-AD4C-FECB-924C-5FDBA949E1DA}"/>
              </a:ext>
            </a:extLst>
          </p:cNvPr>
          <p:cNvSpPr txBox="1"/>
          <p:nvPr/>
        </p:nvSpPr>
        <p:spPr>
          <a:xfrm>
            <a:off x="9664818" y="2102426"/>
            <a:ext cx="2909709" cy="31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675NK</a:t>
            </a:r>
          </a:p>
        </p:txBody>
      </p:sp>
      <p:pic>
        <p:nvPicPr>
          <p:cNvPr id="13" name="Picture 12" descr="A white and black motorcycle&#10;&#10;Description automatically generated">
            <a:extLst>
              <a:ext uri="{FF2B5EF4-FFF2-40B4-BE49-F238E27FC236}">
                <a16:creationId xmlns:a16="http://schemas.microsoft.com/office/drawing/2014/main" id="{9D20AE8D-1B8F-5D6A-B548-4197019B3F9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615" y="965506"/>
            <a:ext cx="2633912" cy="1849343"/>
          </a:xfrm>
          <a:prstGeom prst="rect">
            <a:avLst/>
          </a:prstGeom>
        </p:spPr>
      </p:pic>
      <p:pic>
        <p:nvPicPr>
          <p:cNvPr id="14" name="Picture 13" descr="A black and silver motorcycle&#10;&#10;Description automatically generated">
            <a:extLst>
              <a:ext uri="{FF2B5EF4-FFF2-40B4-BE49-F238E27FC236}">
                <a16:creationId xmlns:a16="http://schemas.microsoft.com/office/drawing/2014/main" id="{7B77D234-951F-0C16-2A26-29D87BC76E1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963" y="912491"/>
            <a:ext cx="2461701" cy="1846276"/>
          </a:xfrm>
          <a:prstGeom prst="rect">
            <a:avLst/>
          </a:prstGeom>
        </p:spPr>
      </p:pic>
      <p:sp>
        <p:nvSpPr>
          <p:cNvPr id="12" name="文本框 30">
            <a:extLst>
              <a:ext uri="{FF2B5EF4-FFF2-40B4-BE49-F238E27FC236}">
                <a16:creationId xmlns:a16="http://schemas.microsoft.com/office/drawing/2014/main" id="{61CF5B88-B3AA-13F6-9433-52836245C270}"/>
              </a:ext>
            </a:extLst>
          </p:cNvPr>
          <p:cNvSpPr txBox="1"/>
          <p:nvPr/>
        </p:nvSpPr>
        <p:spPr>
          <a:xfrm>
            <a:off x="5377960" y="5047001"/>
            <a:ext cx="2484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500SR Voom</a:t>
            </a:r>
          </a:p>
        </p:txBody>
      </p:sp>
      <p:pic>
        <p:nvPicPr>
          <p:cNvPr id="18" name="Picture 19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EBFA3760-AD08-4782-42AD-2845BE9E852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796" y="4286786"/>
            <a:ext cx="1199039" cy="754166"/>
          </a:xfrm>
          <a:prstGeom prst="rect">
            <a:avLst/>
          </a:prstGeom>
        </p:spPr>
      </p:pic>
      <p:pic>
        <p:nvPicPr>
          <p:cNvPr id="23" name="Picture 19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A02EAEF3-50EC-CC9D-888F-2EB131896BA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796" y="1209285"/>
            <a:ext cx="1199039" cy="754166"/>
          </a:xfrm>
          <a:prstGeom prst="rect">
            <a:avLst/>
          </a:prstGeom>
        </p:spPr>
      </p:pic>
      <p:pic>
        <p:nvPicPr>
          <p:cNvPr id="25" name="Picture 19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D3A2B1CA-21F5-0F47-85F3-0D3BC5AC157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596" y="1209285"/>
            <a:ext cx="1199039" cy="7541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EAD547-EEE5-A26D-5E9E-102719AE1E3C}"/>
              </a:ext>
            </a:extLst>
          </p:cNvPr>
          <p:cNvSpPr txBox="1"/>
          <p:nvPr/>
        </p:nvSpPr>
        <p:spPr>
          <a:xfrm>
            <a:off x="3779520" y="905206"/>
            <a:ext cx="194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CM-S3N+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74FC9C-1FD1-01F5-A5A3-8BA8F331C403}"/>
              </a:ext>
            </a:extLst>
          </p:cNvPr>
          <p:cNvSpPr txBox="1"/>
          <p:nvPr/>
        </p:nvSpPr>
        <p:spPr>
          <a:xfrm>
            <a:off x="3779520" y="2550466"/>
            <a:ext cx="194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CM-S3N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2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181</Words>
  <Application>Microsoft Office PowerPoint</Application>
  <PresentationFormat>宽屏</PresentationFormat>
  <Paragraphs>37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Segoe UI</vt:lpstr>
      <vt:lpstr>Office Theme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Williams</dc:creator>
  <cp:lastModifiedBy>1 DBB1 F 国外部欧非组-Bruce 林耕民</cp:lastModifiedBy>
  <cp:revision>37</cp:revision>
  <dcterms:created xsi:type="dcterms:W3CDTF">2025-01-23T14:49:05Z</dcterms:created>
  <dcterms:modified xsi:type="dcterms:W3CDTF">2026-02-26T06:04:03Z</dcterms:modified>
</cp:coreProperties>
</file>